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97" r:id="rId11"/>
    <p:sldId id="273" r:id="rId12"/>
    <p:sldId id="276" r:id="rId13"/>
    <p:sldId id="290" r:id="rId14"/>
    <p:sldId id="279" r:id="rId15"/>
    <p:sldId id="277" r:id="rId16"/>
    <p:sldId id="278" r:id="rId17"/>
    <p:sldId id="280" r:id="rId18"/>
    <p:sldId id="282" r:id="rId19"/>
    <p:sldId id="281" r:id="rId20"/>
    <p:sldId id="284" r:id="rId21"/>
    <p:sldId id="283" r:id="rId22"/>
    <p:sldId id="285" r:id="rId23"/>
    <p:sldId id="286" r:id="rId24"/>
    <p:sldId id="287" r:id="rId25"/>
    <p:sldId id="288" r:id="rId26"/>
    <p:sldId id="294" r:id="rId27"/>
    <p:sldId id="295" r:id="rId28"/>
    <p:sldId id="296" r:id="rId29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howGuides="1">
      <p:cViewPr varScale="1">
        <p:scale>
          <a:sx n="52" d="100"/>
          <a:sy n="52" d="100"/>
        </p:scale>
        <p:origin x="51" y="13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11/03/2025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26/07/2013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OASYS-Power transport | HERCULES2025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12" Type="http://schemas.openxmlformats.org/officeDocument/2006/relationships/image" Target="../media/image44.png"/><Relationship Id="rId17" Type="http://schemas.openxmlformats.org/officeDocument/2006/relationships/image" Target="../media/image48.gif"/><Relationship Id="rId2" Type="http://schemas.openxmlformats.org/officeDocument/2006/relationships/image" Target="../media/image36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Reducing </a:t>
            </a:r>
          </a:p>
          <a:p>
            <a:r>
              <a:rPr lang="en-US" sz="140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165209" y="2615804"/>
            <a:ext cx="14855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larger wavelength</a:t>
            </a:r>
          </a:p>
          <a:p>
            <a:r>
              <a:rPr lang="en-US" sz="1400" i="1" dirty="0"/>
              <a:t>(shorter energy)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0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562125" y="2475846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Reducing </a:t>
            </a:r>
          </a:p>
          <a:p>
            <a:r>
              <a:rPr lang="en-US" sz="1400" i="1" dirty="0"/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539022" y="2736386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3835997" y="2578815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More power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2DB6998-4F51-42C1-8B73-E55D6CAE56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8064" y="768256"/>
            <a:ext cx="3474109" cy="234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F19CAE-5CB4-4118-A27C-4BC9DC4729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5271" y="3137578"/>
            <a:ext cx="3454635" cy="2365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4F60D7-23EA-4D84-8E6A-6508DAB486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703" y="3115866"/>
            <a:ext cx="3940535" cy="507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D01C1E-DE7E-4341-9B43-61BB5F2E02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060" y="3609171"/>
            <a:ext cx="3782841" cy="5887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0582" y="1324856"/>
            <a:ext cx="800100" cy="981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2DDC8-FBA8-4837-8386-468775569A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3227" y="4484274"/>
            <a:ext cx="1699924" cy="2882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75D072-A4A1-4BC6-82CD-D0736FAAA28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22027" y="4863689"/>
            <a:ext cx="2495705" cy="4293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3E673DA-E309-4379-BB84-F968CA57396B}"/>
              </a:ext>
            </a:extLst>
          </p:cNvPr>
          <p:cNvSpPr txBox="1"/>
          <p:nvPr/>
        </p:nvSpPr>
        <p:spPr>
          <a:xfrm>
            <a:off x="684113" y="4510133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Central cone flux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On-axis flux</a:t>
            </a:r>
            <a:endParaRPr lang="en-GB" sz="1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60FD6F3-AB2F-4673-B644-B151AC51FC2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17" y="3156450"/>
            <a:ext cx="680131" cy="10692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DF7F3BC-CA44-43FF-94B2-AAD84DFA7CBF}"/>
              </a:ext>
            </a:extLst>
          </p:cNvPr>
          <p:cNvSpPr txBox="1"/>
          <p:nvPr/>
        </p:nvSpPr>
        <p:spPr>
          <a:xfrm>
            <a:off x="4385546" y="283625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</a:t>
            </a:r>
            <a:endParaRPr lang="en-GB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01ACDE-89F6-41A4-9F00-6DC8C3A28059}"/>
              </a:ext>
            </a:extLst>
          </p:cNvPr>
          <p:cNvSpPr/>
          <p:nvPr/>
        </p:nvSpPr>
        <p:spPr>
          <a:xfrm>
            <a:off x="227703" y="3137578"/>
            <a:ext cx="3921871" cy="1114977"/>
          </a:xfrm>
          <a:prstGeom prst="rect">
            <a:avLst/>
          </a:prstGeom>
          <a:solidFill>
            <a:schemeClr val="bg2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35F64FF-D4F5-4BE6-A9FB-9FD2DB048238}"/>
              </a:ext>
            </a:extLst>
          </p:cNvPr>
          <p:cNvSpPr/>
          <p:nvPr/>
        </p:nvSpPr>
        <p:spPr>
          <a:xfrm>
            <a:off x="611560" y="4287762"/>
            <a:ext cx="4167622" cy="1114977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>
                <a:solidFill>
                  <a:srgbClr val="002060"/>
                </a:solidFill>
              </a:rPr>
              <a:t>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>
                <a:solidFill>
                  <a:srgbClr val="002060"/>
                </a:solidFill>
              </a:rPr>
              <a:t> (</a:t>
            </a:r>
            <a:r>
              <a:rPr lang="en-US" sz="1600" i="1" dirty="0">
                <a:solidFill>
                  <a:srgbClr val="002060"/>
                </a:solidFill>
              </a:rPr>
              <a:t>flux/power</a:t>
            </a:r>
            <a:r>
              <a:rPr lang="en-US" sz="1600" dirty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E</a:t>
            </a:r>
            <a:r>
              <a:rPr lang="en-US" sz="16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density</a:t>
            </a:r>
          </a:p>
          <a:p>
            <a:r>
              <a:rPr lang="en-US" dirty="0">
                <a:solidFill>
                  <a:srgbClr val="002060"/>
                </a:solidFill>
              </a:rPr>
              <a:t> 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For example, this tool is very useful to get the heat load on a slit:</a:t>
            </a:r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undulator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Water cooled beamline slit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power density (</a:t>
            </a:r>
            <a:r>
              <a:rPr lang="en-US" sz="2400" i="1" cap="none" dirty="0"/>
              <a:t>Power</a:t>
            </a:r>
            <a:r>
              <a:rPr lang="en-US" sz="2400" cap="none" dirty="0"/>
              <a:t> vs </a:t>
            </a:r>
            <a:r>
              <a:rPr lang="en-US" sz="2400" i="1" cap="none" dirty="0"/>
              <a:t>x, y</a:t>
            </a:r>
            <a:r>
              <a:rPr lang="en-US" sz="2400" cap="none" dirty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>
                <a:solidFill>
                  <a:srgbClr val="002060"/>
                </a:solidFill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Projected size at </a:t>
            </a:r>
          </a:p>
          <a:p>
            <a:r>
              <a:rPr lang="en-US" sz="1200" dirty="0"/>
              <a:t>downstream element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/>
              <a:t>Distance from the source (</a:t>
            </a:r>
            <a:r>
              <a:rPr lang="en-US" sz="1200" i="1" dirty="0"/>
              <a:t>D</a:t>
            </a:r>
            <a:r>
              <a:rPr lang="en-US" sz="1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Thickness [</a:t>
                      </a:r>
                      <a:r>
                        <a:rPr lang="en-US" sz="11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with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>
                <a:solidFill>
                  <a:srgbClr val="002060"/>
                </a:solidFill>
              </a:rPr>
              <a:t> 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2000" b="1" dirty="0">
                <a:solidFill>
                  <a:srgbClr val="002060"/>
                </a:solidFill>
              </a:rPr>
              <a:t>Transport of power in a Beamline</a:t>
            </a: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Manuel Sanchez del Rio</a:t>
            </a:r>
          </a:p>
          <a:p>
            <a:pPr algn="ctr"/>
            <a:r>
              <a:rPr lang="en-US" sz="1100" dirty="0"/>
              <a:t>srio@esrf.fr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MEG/ISDD, ESRF</a:t>
            </a:r>
          </a:p>
          <a:p>
            <a:pPr algn="ctr"/>
            <a:endParaRPr lang="en-US" sz="1167" dirty="0"/>
          </a:p>
          <a:p>
            <a:pPr algn="ctr"/>
            <a:r>
              <a:rPr lang="en-US" sz="1167" dirty="0"/>
              <a:t>March 21</a:t>
            </a:r>
            <a:r>
              <a:rPr lang="en-US" sz="1167" baseline="30000" dirty="0"/>
              <a:t>st</a:t>
            </a:r>
            <a:r>
              <a:rPr lang="en-US" sz="1167" dirty="0"/>
              <a:t> 2025</a:t>
            </a:r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/>
              <a:t>OASYS-Power transport | HERCULES2025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Be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(300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</a:t>
            </a: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Aperture (</a:t>
            </a:r>
            <a:r>
              <a:rPr lang="en-US" sz="1200" i="1" dirty="0"/>
              <a:t>a</a:t>
            </a:r>
            <a:r>
              <a:rPr lang="en-US" sz="1200" dirty="0"/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Water-cooled</a:t>
              </a:r>
            </a:p>
            <a:p>
              <a:r>
                <a:rPr lang="en-US" sz="1400" dirty="0"/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Diamond (100 </a:t>
            </a:r>
            <a:r>
              <a:rPr lang="en-US" sz="1400" dirty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>
                <a:solidFill>
                  <a:srgbClr val="002060"/>
                </a:solidFill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Multilayers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[W(2.5)/Si(2.5)]</a:t>
            </a:r>
            <a:r>
              <a:rPr lang="en-GB" sz="1400" baseline="-25000" dirty="0"/>
              <a:t>50</a:t>
            </a:r>
          </a:p>
          <a:p>
            <a:endParaRPr lang="en-US" sz="1400" dirty="0"/>
          </a:p>
          <a:p>
            <a:r>
              <a:rPr lang="en-US" sz="1400" dirty="0"/>
              <a:t>1.4</a:t>
            </a:r>
            <a:r>
              <a:rPr lang="en-US" sz="1400" baseline="30000" dirty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(111)</a:t>
            </a:r>
          </a:p>
          <a:p>
            <a:r>
              <a:rPr lang="es-MX" sz="1200" dirty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/>
              <a:t>Rocking</a:t>
            </a:r>
            <a:r>
              <a:rPr lang="es-MX" sz="1200" dirty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Bragg or reflection</a:t>
            </a: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Double crystal monochromator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slits</a:t>
            </a:r>
          </a:p>
          <a:p>
            <a:r>
              <a:rPr lang="en-US" sz="140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Ni coated</a:t>
              </a:r>
            </a:p>
            <a:p>
              <a:r>
                <a:rPr lang="en-US" sz="140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ESRF-ID21</a:t>
            </a:r>
          </a:p>
          <a:p>
            <a:r>
              <a:rPr lang="en-US" sz="1400" dirty="0"/>
              <a:t>5 keV</a:t>
            </a:r>
          </a:p>
        </p:txBody>
      </p:sp>
    </p:spTree>
    <p:extLst>
      <p:ext uri="{BB962C8B-B14F-4D97-AF65-F5344CB8AC3E}">
        <p14:creationId xmlns:p14="http://schemas.microsoft.com/office/powerpoint/2010/main" val="1945735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Exercise: estimate the photon flux at the sample position.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646369" y="987753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KB slits</a:t>
            </a:r>
          </a:p>
          <a:p>
            <a:r>
              <a:rPr lang="en-US" sz="1400" dirty="0"/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1726"/>
            <a:ext cx="7770479" cy="1915402"/>
            <a:chOff x="730367" y="2166984"/>
            <a:chExt cx="7770479" cy="191540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Source</a:t>
              </a: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223135" y="2942157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895176" y="2166984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Straight Arrow Connector 72"/>
            <p:cNvCxnSpPr>
              <a:stCxn id="72" idx="0"/>
            </p:cNvCxnSpPr>
            <p:nvPr/>
          </p:nvCxnSpPr>
          <p:spPr>
            <a:xfrm flipV="1">
              <a:off x="5706989" y="3336053"/>
              <a:ext cx="70727" cy="310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ángulo 17"/>
            <p:cNvSpPr/>
            <p:nvPr/>
          </p:nvSpPr>
          <p:spPr>
            <a:xfrm>
              <a:off x="7266510" y="3559166"/>
              <a:ext cx="94128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Ni coated</a:t>
              </a:r>
            </a:p>
            <a:p>
              <a:r>
                <a:rPr lang="en-US" sz="1400" dirty="0"/>
                <a:t>6 mrad</a:t>
              </a:r>
            </a:p>
          </p:txBody>
        </p:sp>
        <p:cxnSp>
          <p:nvCxnSpPr>
            <p:cNvPr id="83" name="Straight Arrow Connector 82"/>
            <p:cNvCxnSpPr>
              <a:stCxn id="81" idx="0"/>
            </p:cNvCxnSpPr>
            <p:nvPr/>
          </p:nvCxnSpPr>
          <p:spPr>
            <a:xfrm flipH="1" flipV="1">
              <a:off x="7401862" y="2810698"/>
              <a:ext cx="335290" cy="7484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ángulo 17"/>
          <p:cNvSpPr/>
          <p:nvPr/>
        </p:nvSpPr>
        <p:spPr>
          <a:xfrm>
            <a:off x="4202123" y="2911538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Slits aperture 1 mm x 1 mm</a:t>
            </a:r>
          </a:p>
        </p:txBody>
      </p:sp>
      <p:sp>
        <p:nvSpPr>
          <p:cNvPr id="75" name="Rectángulo 17"/>
          <p:cNvSpPr/>
          <p:nvPr/>
        </p:nvSpPr>
        <p:spPr>
          <a:xfrm>
            <a:off x="2302435" y="163175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Ni coated 7 mrad</a:t>
            </a:r>
          </a:p>
        </p:txBody>
      </p:sp>
      <p:sp>
        <p:nvSpPr>
          <p:cNvPr id="76" name="Rectángulo 17"/>
          <p:cNvSpPr/>
          <p:nvPr/>
        </p:nvSpPr>
        <p:spPr>
          <a:xfrm>
            <a:off x="4504053" y="1265826"/>
            <a:ext cx="784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Si (111)</a:t>
            </a:r>
          </a:p>
        </p:txBody>
      </p:sp>
      <p:sp>
        <p:nvSpPr>
          <p:cNvPr id="79" name="Rectángulo 17"/>
          <p:cNvSpPr/>
          <p:nvPr/>
        </p:nvSpPr>
        <p:spPr>
          <a:xfrm>
            <a:off x="404424" y="2527012"/>
            <a:ext cx="11015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ESRF-ID21</a:t>
            </a:r>
          </a:p>
          <a:p>
            <a:r>
              <a:rPr lang="en-US" sz="1400" dirty="0"/>
              <a:t>5 keV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8" y="3648035"/>
            <a:ext cx="71532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8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harmonic</a:t>
            </a:r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/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OASYS-Power transport | HERCULES2025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5FEE1E9-530F-49F2-87AC-5C6D8BA37723}"/>
              </a:ext>
            </a:extLst>
          </p:cNvPr>
          <p:cNvSpPr txBox="1"/>
          <p:nvPr/>
        </p:nvSpPr>
        <p:spPr>
          <a:xfrm>
            <a:off x="6791193" y="4466249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ID21 U42b:</a:t>
            </a:r>
          </a:p>
          <a:p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/>
              <a:t>=1.9395</a:t>
            </a:r>
          </a:p>
          <a:p>
            <a:r>
              <a:rPr lang="en-US" i="1" dirty="0">
                <a:latin typeface="Bookman Old Style" panose="02050604050505020204" pitchFamily="18" charset="0"/>
              </a:rPr>
              <a:t>b</a:t>
            </a:r>
            <a:r>
              <a:rPr lang="en-US" dirty="0"/>
              <a:t>=1.0164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Words>1029</Words>
  <Application>Microsoft Office PowerPoint</Application>
  <PresentationFormat>On-screen Show (16:10)</PresentationFormat>
  <Paragraphs>307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Bookman Old Style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SANCHEZ DEL RIO Manuel</cp:lastModifiedBy>
  <cp:revision>148</cp:revision>
  <dcterms:created xsi:type="dcterms:W3CDTF">2022-02-18T08:25:36Z</dcterms:created>
  <dcterms:modified xsi:type="dcterms:W3CDTF">2025-03-11T10:37:53Z</dcterms:modified>
</cp:coreProperties>
</file>